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6" r:id="rId9"/>
    <p:sldId id="267" r:id="rId10"/>
    <p:sldId id="268" r:id="rId11"/>
    <p:sldId id="269" r:id="rId12"/>
    <p:sldId id="275" r:id="rId13"/>
    <p:sldId id="274" r:id="rId14"/>
    <p:sldId id="276" r:id="rId15"/>
    <p:sldId id="277" r:id="rId16"/>
    <p:sldId id="280" r:id="rId17"/>
    <p:sldId id="279" r:id="rId18"/>
    <p:sldId id="282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  <p:sldId id="305" r:id="rId44"/>
    <p:sldId id="307" r:id="rId45"/>
    <p:sldId id="308" r:id="rId46"/>
    <p:sldId id="309" r:id="rId47"/>
    <p:sldId id="310" r:id="rId48"/>
    <p:sldId id="311" r:id="rId49"/>
    <p:sldId id="312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7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2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4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BA07-1E39-4810-BB74-2D0F9E9762C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70A0-2E8F-45E9-AB03-FD5D88C5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"/>
            <a:ext cx="9144000" cy="633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74416" y="5638799"/>
            <a:ext cx="5995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PRELUDE TO WAR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2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Arming the Natives</a:t>
            </a:r>
          </a:p>
          <a:p>
            <a:pPr lvl="1"/>
            <a:r>
              <a:rPr lang="en-US" dirty="0" smtClean="0"/>
              <a:t>Britain </a:t>
            </a:r>
            <a:r>
              <a:rPr lang="en-US" dirty="0" smtClean="0"/>
              <a:t>and Canada had been arming Native Americans to fight against the U.S.</a:t>
            </a:r>
          </a:p>
          <a:p>
            <a:r>
              <a:rPr lang="en-US" dirty="0" smtClean="0"/>
              <a:t>With a potential war at hand, many considered the </a:t>
            </a:r>
            <a:r>
              <a:rPr lang="en-US" b="1" dirty="0" smtClean="0"/>
              <a:t>Annexation</a:t>
            </a:r>
            <a:r>
              <a:rPr lang="en-US" dirty="0" smtClean="0"/>
              <a:t> of Canada, which would add it to the U.S.</a:t>
            </a:r>
          </a:p>
          <a:p>
            <a:pPr lvl="1"/>
            <a:r>
              <a:rPr lang="en-US" dirty="0" smtClean="0"/>
              <a:t>This was seen as a potential as a bargaining chip to be used against Britain.</a:t>
            </a:r>
          </a:p>
        </p:txBody>
      </p:sp>
    </p:spTree>
    <p:extLst>
      <p:ext uri="{BB962C8B-B14F-4D97-AF65-F5344CB8AC3E}">
        <p14:creationId xmlns:p14="http://schemas.microsoft.com/office/powerpoint/2010/main" val="29310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Thomas </a:t>
            </a:r>
            <a:r>
              <a:rPr lang="en-US" sz="2800" dirty="0" smtClean="0"/>
              <a:t>Jefferson, President Madison, and the  War Hawks all believed capturing Canada would  be  an easy task.</a:t>
            </a:r>
          </a:p>
          <a:p>
            <a:r>
              <a:rPr lang="en-US" sz="2800" dirty="0" smtClean="0"/>
              <a:t>Madison sent a list of Grievances about Britain to Congress, and Congress agreed to go to war.</a:t>
            </a:r>
          </a:p>
          <a:p>
            <a:r>
              <a:rPr lang="en-US" sz="2800" dirty="0" smtClean="0"/>
              <a:t>War is declared on June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1812.</a:t>
            </a:r>
          </a:p>
          <a:p>
            <a:r>
              <a:rPr lang="en-US" sz="2800" dirty="0" smtClean="0"/>
              <a:t>It took almost two months for the Declaration of War to reach Britain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32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55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Begins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Fighting Canada</a:t>
            </a:r>
          </a:p>
          <a:p>
            <a:pPr lvl="1"/>
            <a:r>
              <a:rPr lang="en-US" b="1" dirty="0"/>
              <a:t>General</a:t>
            </a:r>
            <a:r>
              <a:rPr lang="en-US" dirty="0"/>
              <a:t> </a:t>
            </a:r>
            <a:r>
              <a:rPr lang="en-US" b="1" dirty="0"/>
              <a:t>William Hull </a:t>
            </a:r>
            <a:r>
              <a:rPr lang="en-US" dirty="0" smtClean="0"/>
              <a:t>led Americans..</a:t>
            </a:r>
            <a:endParaRPr lang="en-US" dirty="0" smtClean="0"/>
          </a:p>
          <a:p>
            <a:pPr lvl="1"/>
            <a:r>
              <a:rPr lang="en-US" b="1" dirty="0"/>
              <a:t>General Isaac Brock </a:t>
            </a:r>
            <a:r>
              <a:rPr lang="en-US" dirty="0"/>
              <a:t>led the British and Canadian forces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Canada heard about the war before Britain did and prepared for the attack.</a:t>
            </a:r>
          </a:p>
          <a:p>
            <a:pPr lvl="1"/>
            <a:r>
              <a:rPr lang="en-US" dirty="0" smtClean="0"/>
              <a:t>Because the US military had to rely on their inexperienced militia, many Americans fled battles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19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55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Begins</a:t>
            </a:r>
            <a:endParaRPr lang="en-US" sz="4800" dirty="0"/>
          </a:p>
        </p:txBody>
      </p:sp>
      <p:pic>
        <p:nvPicPr>
          <p:cNvPr id="1026" name="Picture 2" descr="http://www.warof1812.ca/image/isaacbr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3600"/>
            <a:ext cx="34855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2/William_H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46363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1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3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July 1812</a:t>
            </a:r>
          </a:p>
          <a:p>
            <a:pPr lvl="1"/>
            <a:r>
              <a:rPr lang="en-US" dirty="0" smtClean="0"/>
              <a:t>Failed American invasion of Canada</a:t>
            </a:r>
            <a:endParaRPr lang="en-US" dirty="0"/>
          </a:p>
          <a:p>
            <a:pPr lvl="1"/>
            <a:r>
              <a:rPr lang="en-US" dirty="0" smtClean="0"/>
              <a:t>Siege of Fort Mackinac (Michigan)</a:t>
            </a:r>
          </a:p>
          <a:p>
            <a:pPr lvl="2"/>
            <a:r>
              <a:rPr lang="en-US" dirty="0" smtClean="0"/>
              <a:t>British victory</a:t>
            </a:r>
            <a:endParaRPr lang="en-US" dirty="0" smtClean="0"/>
          </a:p>
          <a:p>
            <a:pPr lvl="1"/>
            <a:r>
              <a:rPr lang="en-US" dirty="0" smtClean="0"/>
              <a:t>Battle of Sacket’s Harbor (New York)</a:t>
            </a:r>
            <a:endParaRPr lang="en-US" dirty="0" smtClean="0"/>
          </a:p>
          <a:p>
            <a:r>
              <a:rPr lang="en-US" dirty="0" smtClean="0"/>
              <a:t>August 1812</a:t>
            </a:r>
          </a:p>
          <a:p>
            <a:pPr lvl="1"/>
            <a:r>
              <a:rPr lang="en-US" dirty="0" smtClean="0"/>
              <a:t>Siege of Fort Detroit (Michigan)</a:t>
            </a:r>
          </a:p>
          <a:p>
            <a:pPr lvl="2"/>
            <a:r>
              <a:rPr lang="en-US" dirty="0" smtClean="0"/>
              <a:t>Americans surrender</a:t>
            </a:r>
            <a:endParaRPr lang="en-US" dirty="0"/>
          </a:p>
          <a:p>
            <a:r>
              <a:rPr lang="en-US" dirty="0"/>
              <a:t>October 1812</a:t>
            </a:r>
          </a:p>
          <a:p>
            <a:pPr lvl="1"/>
            <a:r>
              <a:rPr lang="en-US" dirty="0"/>
              <a:t>Battle of </a:t>
            </a:r>
            <a:r>
              <a:rPr lang="en-US" dirty="0" err="1"/>
              <a:t>Queenston</a:t>
            </a:r>
            <a:r>
              <a:rPr lang="en-US" dirty="0"/>
              <a:t> Heights (Ontario)</a:t>
            </a:r>
          </a:p>
          <a:p>
            <a:pPr lvl="2"/>
            <a:r>
              <a:rPr lang="en-US" dirty="0"/>
              <a:t>British </a:t>
            </a:r>
            <a:r>
              <a:rPr lang="en-US" dirty="0" smtClean="0"/>
              <a:t>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3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Battles</a:t>
            </a:r>
            <a:endParaRPr lang="en-US" sz="4800" dirty="0"/>
          </a:p>
        </p:txBody>
      </p:sp>
      <p:pic>
        <p:nvPicPr>
          <p:cNvPr id="6" name="Picture 2" descr="https://upload.wikimedia.org/wikipedia/commons/thumb/8/82/BtlMackinac.jpeg/300px-BtlMackina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6673"/>
            <a:ext cx="6553200" cy="44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1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3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Battles</a:t>
            </a:r>
            <a:endParaRPr lang="en-US" sz="4800" dirty="0"/>
          </a:p>
        </p:txBody>
      </p:sp>
      <p:pic>
        <p:nvPicPr>
          <p:cNvPr id="5" name="Picture 2" descr="http://oswegocounty.com/images/info/battle%20of%20sack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0" y="2202873"/>
            <a:ext cx="739576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1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3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Battles</a:t>
            </a:r>
            <a:endParaRPr lang="en-US" sz="4800" dirty="0"/>
          </a:p>
        </p:txBody>
      </p:sp>
      <p:pic>
        <p:nvPicPr>
          <p:cNvPr id="5" name="Picture 2" descr="http://www.detroityes.com/mb/attachment.php?attachmentid=15621&amp;d=13468876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4" y="2438400"/>
            <a:ext cx="879336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5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3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Battles</a:t>
            </a:r>
            <a:endParaRPr lang="en-US" sz="4800" dirty="0"/>
          </a:p>
        </p:txBody>
      </p:sp>
      <p:pic>
        <p:nvPicPr>
          <p:cNvPr id="6" name="Picture 2" descr="http://i.vimeocdn.com/video/329830827_1280x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0772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0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03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Since the Battle of Tippecanoe, the Native Americans were launching several attacks on U.S. outposts.</a:t>
            </a:r>
          </a:p>
          <a:p>
            <a:r>
              <a:rPr lang="en-US" dirty="0" smtClean="0"/>
              <a:t>These happened in several places such as Illinois, Indiana, Ohio, etc.</a:t>
            </a:r>
          </a:p>
          <a:p>
            <a:r>
              <a:rPr lang="en-US" dirty="0" smtClean="0"/>
              <a:t>More and more tribes began to take  sides with the British during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2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Britain and France were at war in the 1800’s</a:t>
            </a:r>
          </a:p>
          <a:p>
            <a:pPr lvl="1"/>
            <a:r>
              <a:rPr lang="en-US" dirty="0" smtClean="0"/>
              <a:t>Thanks to Napoleon</a:t>
            </a:r>
            <a:endParaRPr lang="en-US" dirty="0" smtClean="0"/>
          </a:p>
          <a:p>
            <a:r>
              <a:rPr lang="en-US" dirty="0" smtClean="0"/>
              <a:t>Britain created the </a:t>
            </a:r>
            <a:r>
              <a:rPr lang="en-US" b="1" dirty="0" smtClean="0"/>
              <a:t>Orders of Council </a:t>
            </a:r>
            <a:r>
              <a:rPr lang="en-US" dirty="0" smtClean="0"/>
              <a:t>to stop neutral countries from trading with France in 1807.</a:t>
            </a:r>
          </a:p>
          <a:p>
            <a:r>
              <a:rPr lang="en-US" dirty="0" smtClean="0"/>
              <a:t>Britain was </a:t>
            </a:r>
            <a:r>
              <a:rPr lang="en-US" dirty="0" smtClean="0"/>
              <a:t>capturing </a:t>
            </a:r>
            <a:r>
              <a:rPr lang="en-US" dirty="0" smtClean="0"/>
              <a:t>American ships and forcing the sailors to serve for Britain.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was called </a:t>
            </a:r>
            <a:r>
              <a:rPr lang="en-US" b="1" dirty="0" smtClean="0"/>
              <a:t>Impressment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Protection Papers </a:t>
            </a:r>
            <a:r>
              <a:rPr lang="en-US" dirty="0" smtClean="0"/>
              <a:t>would be issued to sailors to prove citizenship if they were captured.</a:t>
            </a:r>
          </a:p>
        </p:txBody>
      </p:sp>
    </p:spTree>
    <p:extLst>
      <p:ext uri="{BB962C8B-B14F-4D97-AF65-F5344CB8AC3E}">
        <p14:creationId xmlns:p14="http://schemas.microsoft.com/office/powerpoint/2010/main" val="133951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28830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Reelection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During the time of the war, James Madison was running for re-election.</a:t>
            </a:r>
          </a:p>
          <a:p>
            <a:r>
              <a:rPr lang="en-US" sz="3600" dirty="0" smtClean="0"/>
              <a:t>Dewitt Clinton was the governor of new York who ran against Madison.</a:t>
            </a:r>
          </a:p>
          <a:p>
            <a:r>
              <a:rPr lang="en-US" sz="3600" dirty="0" smtClean="0"/>
              <a:t>Madison barely won the election and continued to lead the country during the war.</a:t>
            </a:r>
          </a:p>
        </p:txBody>
      </p:sp>
    </p:spTree>
    <p:extLst>
      <p:ext uri="{BB962C8B-B14F-4D97-AF65-F5344CB8AC3E}">
        <p14:creationId xmlns:p14="http://schemas.microsoft.com/office/powerpoint/2010/main" val="27850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188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Battles</a:t>
            </a:r>
            <a:endParaRPr lang="en-US" sz="4800" dirty="0"/>
          </a:p>
        </p:txBody>
      </p:sp>
      <p:pic>
        <p:nvPicPr>
          <p:cNvPr id="5122" name="Picture 2" descr="https://upload.wikimedia.org/wikipedia/commons/6/63/DeWitt_Clinton_by_Rembrandt_Pe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95945"/>
            <a:ext cx="3201757" cy="40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1/1d/James_Madison.jpg/220px-James_Mad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276600" cy="39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0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January 1813</a:t>
            </a:r>
          </a:p>
          <a:p>
            <a:pPr lvl="1"/>
            <a:r>
              <a:rPr lang="en-US" dirty="0" smtClean="0"/>
              <a:t>Battle of Frenchtown (Michigan)</a:t>
            </a:r>
            <a:endParaRPr lang="en-US" dirty="0"/>
          </a:p>
          <a:p>
            <a:pPr lvl="2"/>
            <a:r>
              <a:rPr lang="en-US" dirty="0" smtClean="0"/>
              <a:t>Highest number of causalities in the war</a:t>
            </a:r>
          </a:p>
          <a:p>
            <a:pPr lvl="2"/>
            <a:r>
              <a:rPr lang="en-US" dirty="0" smtClean="0"/>
              <a:t>Americans </a:t>
            </a:r>
            <a:r>
              <a:rPr lang="en-US" dirty="0" err="1" smtClean="0"/>
              <a:t>vs</a:t>
            </a:r>
            <a:r>
              <a:rPr lang="en-US" dirty="0" smtClean="0"/>
              <a:t> Natives (Native victory)</a:t>
            </a:r>
            <a:endParaRPr lang="en-US" dirty="0" smtClean="0"/>
          </a:p>
          <a:p>
            <a:r>
              <a:rPr lang="en-US" sz="3600" dirty="0" smtClean="0"/>
              <a:t>February 1813</a:t>
            </a:r>
          </a:p>
          <a:p>
            <a:pPr lvl="1"/>
            <a:r>
              <a:rPr lang="en-US" dirty="0" smtClean="0"/>
              <a:t>Battle of </a:t>
            </a:r>
            <a:r>
              <a:rPr lang="en-US" dirty="0" err="1" smtClean="0"/>
              <a:t>Odgensburg</a:t>
            </a:r>
            <a:r>
              <a:rPr lang="en-US" dirty="0" smtClean="0"/>
              <a:t> (New York)</a:t>
            </a:r>
          </a:p>
          <a:p>
            <a:pPr lvl="2"/>
            <a:r>
              <a:rPr lang="en-US" dirty="0" smtClean="0"/>
              <a:t>British victory</a:t>
            </a:r>
            <a:endParaRPr lang="en-US" dirty="0"/>
          </a:p>
          <a:p>
            <a:r>
              <a:rPr lang="en-US" sz="3600" dirty="0" smtClean="0"/>
              <a:t>April 1813</a:t>
            </a:r>
          </a:p>
          <a:p>
            <a:pPr lvl="1"/>
            <a:r>
              <a:rPr lang="en-US" dirty="0" smtClean="0"/>
              <a:t>Battle of York (Toronto)</a:t>
            </a:r>
          </a:p>
          <a:p>
            <a:pPr lvl="2"/>
            <a:r>
              <a:rPr lang="en-US" dirty="0" smtClean="0"/>
              <a:t>American Victory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49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2" name="Picture 2" descr="https://tce-live2.s3.amazonaws.com/media/media/3a527924-c65b-44fe-a02d-7165a66ccd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2207919"/>
            <a:ext cx="5867400" cy="45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4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4098" name="Picture 2" descr="http://www.warof1812.ca/image/ogdens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524500" cy="47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8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3074" name="Picture 2" descr="https://upload.wikimedia.org/wikipedia/commons/8/87/Watercolour_of_the_naval_contingent_of_the_American_forces_during_the_Battle_of_York%2C_1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599"/>
            <a:ext cx="8458200" cy="46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6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June 1813</a:t>
            </a:r>
          </a:p>
          <a:p>
            <a:pPr lvl="1"/>
            <a:r>
              <a:rPr lang="en-US" dirty="0" smtClean="0"/>
              <a:t>Battle of Stony Creek (Ontario)</a:t>
            </a:r>
            <a:endParaRPr lang="en-US" dirty="0"/>
          </a:p>
          <a:p>
            <a:pPr lvl="2"/>
            <a:r>
              <a:rPr lang="en-US" dirty="0" smtClean="0"/>
              <a:t>British Victory</a:t>
            </a:r>
            <a:endParaRPr lang="en-US" dirty="0" smtClean="0"/>
          </a:p>
          <a:p>
            <a:r>
              <a:rPr lang="en-US" sz="3600" dirty="0" smtClean="0"/>
              <a:t>September 1813</a:t>
            </a:r>
          </a:p>
          <a:p>
            <a:pPr lvl="1"/>
            <a:r>
              <a:rPr lang="en-US" dirty="0" smtClean="0"/>
              <a:t>Battle of Lake Erie </a:t>
            </a:r>
          </a:p>
          <a:p>
            <a:pPr lvl="2"/>
            <a:r>
              <a:rPr lang="en-US" dirty="0" smtClean="0"/>
              <a:t>American victory</a:t>
            </a:r>
            <a:endParaRPr lang="en-US" dirty="0"/>
          </a:p>
          <a:p>
            <a:pPr lvl="1"/>
            <a:r>
              <a:rPr lang="en-US" dirty="0" smtClean="0"/>
              <a:t>Battle of Thames (Ontario)</a:t>
            </a:r>
          </a:p>
          <a:p>
            <a:pPr lvl="2"/>
            <a:r>
              <a:rPr lang="en-US" dirty="0" smtClean="0"/>
              <a:t>American Victory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59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2" name="Picture 2" descr="https://upload.wikimedia.org/wikipedia/en/5/5f/Battle_of_stoney_cr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78" y="1905000"/>
            <a:ext cx="5569243" cy="46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42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3074" name="Picture 2" descr="File:Battle e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8" y="2133600"/>
            <a:ext cx="7140123" cy="44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55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5122" name="Picture 2" descr="http://mrnussbaum.com/wi2/death_of_tecums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54" y="1967345"/>
            <a:ext cx="6484092" cy="47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0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pic>
        <p:nvPicPr>
          <p:cNvPr id="3074" name="Picture 2" descr="https://thumbs-media.smithsonianmag.com/filer/War-of-1812-British-impressment-4.jpg__600x0_q85_up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8" y="2431474"/>
            <a:ext cx="8763483" cy="354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62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2720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Creek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The Creek War </a:t>
            </a:r>
            <a:endParaRPr lang="en-US" dirty="0" smtClean="0"/>
          </a:p>
          <a:p>
            <a:pPr lvl="1"/>
            <a:r>
              <a:rPr lang="en-US" dirty="0" smtClean="0"/>
              <a:t>Occurred </a:t>
            </a:r>
            <a:r>
              <a:rPr lang="en-US" dirty="0" smtClean="0"/>
              <a:t>in the lower states.</a:t>
            </a:r>
          </a:p>
          <a:p>
            <a:pPr lvl="1"/>
            <a:r>
              <a:rPr lang="en-US" dirty="0" smtClean="0"/>
              <a:t>Between </a:t>
            </a:r>
            <a:r>
              <a:rPr lang="en-US" dirty="0" smtClean="0"/>
              <a:t>the Red Stick Creek Tribe and the U.S.</a:t>
            </a:r>
          </a:p>
          <a:p>
            <a:pPr lvl="1"/>
            <a:r>
              <a:rPr lang="en-US" dirty="0" smtClean="0"/>
              <a:t>The Cherokee, the Choctaw, and Lower Creek tribes aided the U.S.</a:t>
            </a:r>
          </a:p>
          <a:p>
            <a:r>
              <a:rPr lang="en-US" dirty="0" smtClean="0"/>
              <a:t>The Creek tribe had ties to Tecumseh’s confederation and occurred at the same time as the War of 1812.</a:t>
            </a:r>
          </a:p>
          <a:p>
            <a:r>
              <a:rPr lang="en-US" dirty="0" smtClean="0"/>
              <a:t>The war lasted from 1813 to 1814.</a:t>
            </a:r>
          </a:p>
        </p:txBody>
      </p:sp>
    </p:spTree>
    <p:extLst>
      <p:ext uri="{BB962C8B-B14F-4D97-AF65-F5344CB8AC3E}">
        <p14:creationId xmlns:p14="http://schemas.microsoft.com/office/powerpoint/2010/main" val="475693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2720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Creek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Creek War started with a small civil war among the tribe itself.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Red Sticks </a:t>
            </a:r>
            <a:r>
              <a:rPr lang="en-US" dirty="0" smtClean="0"/>
              <a:t>(upper) Creeks began fighting with the White Stick (lower) Creeks.</a:t>
            </a:r>
          </a:p>
          <a:p>
            <a:r>
              <a:rPr lang="en-US" dirty="0" smtClean="0"/>
              <a:t>The U.S. stepped in, which began the Creek War.</a:t>
            </a:r>
          </a:p>
          <a:p>
            <a:r>
              <a:rPr lang="en-US" b="1" dirty="0" smtClean="0"/>
              <a:t>General Andrew Jackson </a:t>
            </a:r>
            <a:r>
              <a:rPr lang="en-US" dirty="0" smtClean="0"/>
              <a:t>led southern American soldiers to fight in this war.</a:t>
            </a:r>
          </a:p>
          <a:p>
            <a:r>
              <a:rPr lang="en-US" dirty="0" smtClean="0"/>
              <a:t>At the end of the Creek War, the U.S. obtained land from Georgia,  Alabama, and Mississippi.</a:t>
            </a:r>
          </a:p>
        </p:txBody>
      </p:sp>
    </p:spTree>
    <p:extLst>
      <p:ext uri="{BB962C8B-B14F-4D97-AF65-F5344CB8AC3E}">
        <p14:creationId xmlns:p14="http://schemas.microsoft.com/office/powerpoint/2010/main" val="2983613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2720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Creek</a:t>
            </a:r>
            <a:endParaRPr lang="en-US" sz="4800" dirty="0"/>
          </a:p>
        </p:txBody>
      </p:sp>
      <p:pic>
        <p:nvPicPr>
          <p:cNvPr id="1026" name="Picture 2" descr="http://2.bp.blogspot.com/-abGTrOg92l8/Uq1Kas-_RiI/AAAAAAAAEE0/-aqrUUGG4dQ/s1600/American+attack+on+Creek+vill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553200" cy="45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74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2720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Creek</a:t>
            </a:r>
            <a:endParaRPr lang="en-US" sz="4800" dirty="0"/>
          </a:p>
        </p:txBody>
      </p:sp>
      <p:pic>
        <p:nvPicPr>
          <p:cNvPr id="2" name="Picture 2" descr="https://s-media-cache-ak0.pinimg.com/originals/ef/1a/51/ef1a5181f41bb6b641b31906ae9f6d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75614"/>
            <a:ext cx="6991350" cy="4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8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December 1813</a:t>
            </a:r>
          </a:p>
          <a:p>
            <a:pPr lvl="1"/>
            <a:r>
              <a:rPr lang="en-US" dirty="0" smtClean="0"/>
              <a:t>Burning of Newark (Ontario)</a:t>
            </a:r>
          </a:p>
          <a:p>
            <a:pPr lvl="2"/>
            <a:r>
              <a:rPr lang="en-US" dirty="0"/>
              <a:t>American </a:t>
            </a:r>
            <a:r>
              <a:rPr lang="en-US" dirty="0" smtClean="0"/>
              <a:t>Victory</a:t>
            </a:r>
          </a:p>
          <a:p>
            <a:pPr lvl="1"/>
            <a:r>
              <a:rPr lang="en-US" dirty="0" smtClean="0"/>
              <a:t>Battle of Buffalo (New York)</a:t>
            </a:r>
          </a:p>
          <a:p>
            <a:pPr lvl="2"/>
            <a:r>
              <a:rPr lang="en-US" dirty="0" smtClean="0"/>
              <a:t>British Victory</a:t>
            </a:r>
            <a:endParaRPr lang="en-US" dirty="0"/>
          </a:p>
          <a:p>
            <a:r>
              <a:rPr lang="en-US" sz="3600" dirty="0" smtClean="0"/>
              <a:t>July 1814</a:t>
            </a:r>
          </a:p>
          <a:p>
            <a:pPr lvl="1"/>
            <a:r>
              <a:rPr lang="en-US" dirty="0" smtClean="0"/>
              <a:t>Battle of </a:t>
            </a:r>
            <a:r>
              <a:rPr lang="en-US" dirty="0" err="1" smtClean="0"/>
              <a:t>Landy’s</a:t>
            </a:r>
            <a:r>
              <a:rPr lang="en-US" dirty="0" smtClean="0"/>
              <a:t> Lane (New York)</a:t>
            </a:r>
          </a:p>
          <a:p>
            <a:pPr lvl="2"/>
            <a:r>
              <a:rPr lang="en-US" dirty="0" smtClean="0"/>
              <a:t>Battle was a stalemate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51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3074" name="Picture 2" descr="http://freepages.history.rootsweb.ancestry.com/~wcarr1/Lossing2/28-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2209800"/>
            <a:ext cx="88773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94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4098" name="Picture 2" descr="http://www.posterbobs.com/sitebuilder/images/warof1812battleoflundyslane3ebay-484x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28800"/>
            <a:ext cx="6934200" cy="48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50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August 1814</a:t>
            </a:r>
          </a:p>
          <a:p>
            <a:pPr lvl="1"/>
            <a:r>
              <a:rPr lang="en-US" dirty="0" smtClean="0"/>
              <a:t>Siege of Fort Erie (Ontario)</a:t>
            </a:r>
          </a:p>
          <a:p>
            <a:pPr lvl="2"/>
            <a:r>
              <a:rPr lang="en-US" dirty="0" smtClean="0"/>
              <a:t>American Victory</a:t>
            </a:r>
          </a:p>
          <a:p>
            <a:pPr lvl="1"/>
            <a:r>
              <a:rPr lang="en-US" dirty="0" smtClean="0"/>
              <a:t>Battle </a:t>
            </a:r>
            <a:r>
              <a:rPr lang="en-US" dirty="0"/>
              <a:t>of </a:t>
            </a:r>
            <a:r>
              <a:rPr lang="en-US" dirty="0" smtClean="0"/>
              <a:t>Bladensburg (Maryland)</a:t>
            </a:r>
            <a:endParaRPr lang="en-US" dirty="0"/>
          </a:p>
          <a:p>
            <a:pPr lvl="2"/>
            <a:r>
              <a:rPr lang="en-US" dirty="0" smtClean="0"/>
              <a:t>British Victory</a:t>
            </a:r>
          </a:p>
          <a:p>
            <a:pPr lvl="2"/>
            <a:r>
              <a:rPr lang="en-US" dirty="0" smtClean="0"/>
              <a:t>Followed by the </a:t>
            </a:r>
            <a:r>
              <a:rPr lang="en-US" b="1" dirty="0" smtClean="0"/>
              <a:t>Burning of DC </a:t>
            </a:r>
          </a:p>
          <a:p>
            <a:pPr lvl="3"/>
            <a:r>
              <a:rPr lang="en-US" dirty="0" smtClean="0"/>
              <a:t>British troops entered Washington DC and burned down the Whitehouse</a:t>
            </a:r>
          </a:p>
        </p:txBody>
      </p:sp>
    </p:spTree>
    <p:extLst>
      <p:ext uri="{BB962C8B-B14F-4D97-AF65-F5344CB8AC3E}">
        <p14:creationId xmlns:p14="http://schemas.microsoft.com/office/powerpoint/2010/main" val="3752405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pic>
        <p:nvPicPr>
          <p:cNvPr id="1026" name="Picture 2" descr="http://historynet.com/wp-content/uploads/image/2014/MH/MAR/E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7" y="1905000"/>
            <a:ext cx="7255425" cy="48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05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pic>
        <p:nvPicPr>
          <p:cNvPr id="3074" name="Picture 2" descr="http://www.campaign1776.org/battlefields/bladensburg/bladensburg-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3" y="1828800"/>
            <a:ext cx="6919913" cy="46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1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75728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In 1807, the </a:t>
            </a:r>
            <a:r>
              <a:rPr lang="en-US" b="1" dirty="0" smtClean="0"/>
              <a:t>Embargo Act </a:t>
            </a:r>
            <a:r>
              <a:rPr lang="en-US" dirty="0" smtClean="0"/>
              <a:t>was created to prevent U.S. ships from foreign trade.</a:t>
            </a:r>
          </a:p>
          <a:p>
            <a:r>
              <a:rPr lang="en-US" dirty="0" smtClean="0"/>
              <a:t>The Embargo Act was a disaster that hurt the U.S. as much as it did Europe. </a:t>
            </a:r>
          </a:p>
          <a:p>
            <a:r>
              <a:rPr lang="en-US" dirty="0" smtClean="0"/>
              <a:t>It was repealed in 1809 and replaced by the Non-Intercourse Act, which let the U.S. trade after war ended.</a:t>
            </a:r>
          </a:p>
          <a:p>
            <a:r>
              <a:rPr lang="en-US" dirty="0" smtClean="0"/>
              <a:t>This was also replaced in 1810.</a:t>
            </a:r>
          </a:p>
        </p:txBody>
      </p:sp>
    </p:spTree>
    <p:extLst>
      <p:ext uri="{BB962C8B-B14F-4D97-AF65-F5344CB8AC3E}">
        <p14:creationId xmlns:p14="http://schemas.microsoft.com/office/powerpoint/2010/main" val="2812506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pic>
        <p:nvPicPr>
          <p:cNvPr id="3" name="Picture 2" descr="http://cdn.history.com/sites/2/2015/04/hith-british-burn-washington-dc-200-years-ago-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65217"/>
            <a:ext cx="7924800" cy="44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71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228599"/>
            <a:ext cx="3943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Continues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September 1814</a:t>
            </a:r>
          </a:p>
          <a:p>
            <a:pPr lvl="1"/>
            <a:r>
              <a:rPr lang="en-US" dirty="0" smtClean="0"/>
              <a:t>Battle of Plattsburg (New York)</a:t>
            </a:r>
          </a:p>
          <a:p>
            <a:pPr lvl="2"/>
            <a:r>
              <a:rPr lang="en-US" dirty="0"/>
              <a:t>American </a:t>
            </a:r>
            <a:r>
              <a:rPr lang="en-US" dirty="0" smtClean="0"/>
              <a:t>Victory</a:t>
            </a:r>
          </a:p>
          <a:p>
            <a:pPr lvl="1"/>
            <a:r>
              <a:rPr lang="en-US" dirty="0" smtClean="0"/>
              <a:t>Battle </a:t>
            </a:r>
            <a:r>
              <a:rPr lang="en-US" dirty="0"/>
              <a:t>of </a:t>
            </a:r>
            <a:r>
              <a:rPr lang="en-US" dirty="0" smtClean="0"/>
              <a:t>Baltimore (Maryland)</a:t>
            </a:r>
            <a:endParaRPr lang="en-US" dirty="0"/>
          </a:p>
          <a:p>
            <a:pPr lvl="2"/>
            <a:r>
              <a:rPr lang="en-US" dirty="0"/>
              <a:t>American </a:t>
            </a:r>
            <a:r>
              <a:rPr lang="en-US" dirty="0" smtClean="0"/>
              <a:t>Victory</a:t>
            </a:r>
          </a:p>
          <a:p>
            <a:r>
              <a:rPr lang="en-US" dirty="0" smtClean="0"/>
              <a:t>3,500 </a:t>
            </a:r>
            <a:r>
              <a:rPr lang="en-US" dirty="0"/>
              <a:t>Americans fought off an invasion force of  nearly 14,000 British and Canadians.</a:t>
            </a:r>
          </a:p>
          <a:p>
            <a:r>
              <a:rPr lang="en-US" dirty="0"/>
              <a:t>This was a major American victory and ended the northern invasion of the U.S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0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An American lawyer, </a:t>
            </a:r>
            <a:r>
              <a:rPr lang="en-US" b="1" dirty="0" smtClean="0"/>
              <a:t>Francis Scott Key</a:t>
            </a:r>
            <a:r>
              <a:rPr lang="en-US" dirty="0" smtClean="0"/>
              <a:t>, who was captured onboard a British ship. </a:t>
            </a:r>
          </a:p>
          <a:p>
            <a:r>
              <a:rPr lang="en-US" dirty="0" smtClean="0"/>
              <a:t>Key watched the Battle of Baltimore onboard the ship, which inspired him to write the </a:t>
            </a:r>
            <a:r>
              <a:rPr lang="en-US" b="1" dirty="0" smtClean="0"/>
              <a:t>Star-Spangled Banner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Key watched Fort McHenry fight off the invading forces and saw that the American flag still stood in the aftermath.</a:t>
            </a:r>
          </a:p>
        </p:txBody>
      </p:sp>
    </p:spTree>
    <p:extLst>
      <p:ext uri="{BB962C8B-B14F-4D97-AF65-F5344CB8AC3E}">
        <p14:creationId xmlns:p14="http://schemas.microsoft.com/office/powerpoint/2010/main" val="483883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pic>
        <p:nvPicPr>
          <p:cNvPr id="4098" name="Picture 2" descr="https://media1.britannica.com/eb-media/09/70309-004-C2C34D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0" y="2514600"/>
            <a:ext cx="8506239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80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pic>
        <p:nvPicPr>
          <p:cNvPr id="5122" name="Picture 2" descr="http://www.historycentral.com/1812/Baltim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57400"/>
            <a:ext cx="66294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2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During 1814, ambassadors from Great Britain and  the United states met in Ghent,  Netherlands.</a:t>
            </a:r>
          </a:p>
          <a:p>
            <a:r>
              <a:rPr lang="en-US" dirty="0" smtClean="0"/>
              <a:t>The U.S. was pushing to annex Canada.</a:t>
            </a:r>
          </a:p>
          <a:p>
            <a:r>
              <a:rPr lang="en-US" dirty="0" smtClean="0"/>
              <a:t>The British wanted to create a supervised state for Native Americans from Ohio to Wisconsin to halt American expansion.</a:t>
            </a:r>
          </a:p>
        </p:txBody>
      </p:sp>
    </p:spTree>
    <p:extLst>
      <p:ext uri="{BB962C8B-B14F-4D97-AF65-F5344CB8AC3E}">
        <p14:creationId xmlns:p14="http://schemas.microsoft.com/office/powerpoint/2010/main" val="2294790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British also demanded control of the Great Lakes as well as parts of the Mississippi.</a:t>
            </a:r>
          </a:p>
          <a:p>
            <a:r>
              <a:rPr lang="en-US" dirty="0" smtClean="0"/>
              <a:t>Both sides could not reach an agreement until December of 1812.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Treaty of Ghent </a:t>
            </a:r>
            <a:r>
              <a:rPr lang="en-US" dirty="0" smtClean="0"/>
              <a:t>was signed on December 24</a:t>
            </a:r>
            <a:r>
              <a:rPr lang="en-US" baseline="30000" dirty="0" smtClean="0"/>
              <a:t>th</a:t>
            </a:r>
            <a:r>
              <a:rPr lang="en-US" dirty="0" smtClean="0"/>
              <a:t>, 1814.</a:t>
            </a:r>
          </a:p>
          <a:p>
            <a:r>
              <a:rPr lang="en-US" dirty="0" smtClean="0"/>
              <a:t>The treaty released all captured prisoners, ships, and property.</a:t>
            </a:r>
          </a:p>
          <a:p>
            <a:r>
              <a:rPr lang="en-US" dirty="0" smtClean="0"/>
              <a:t>All land before the war was returned to the owners.</a:t>
            </a:r>
          </a:p>
        </p:txBody>
      </p:sp>
    </p:spTree>
    <p:extLst>
      <p:ext uri="{BB962C8B-B14F-4D97-AF65-F5344CB8AC3E}">
        <p14:creationId xmlns:p14="http://schemas.microsoft.com/office/powerpoint/2010/main" val="3491210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pic>
        <p:nvPicPr>
          <p:cNvPr id="1026" name="Picture 2" descr="File:Signing of Treaty of Ghent (18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8492"/>
            <a:ext cx="7315200" cy="50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69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News of the treaty did not reach  America right away.</a:t>
            </a:r>
          </a:p>
          <a:p>
            <a:r>
              <a:rPr lang="en-US" dirty="0" smtClean="0"/>
              <a:t>While it was being signed, the British fleet was preparing to launch an attack on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O</a:t>
            </a:r>
            <a:r>
              <a:rPr lang="en-US" dirty="0" smtClean="0"/>
              <a:t>rleans.</a:t>
            </a:r>
          </a:p>
          <a:p>
            <a:r>
              <a:rPr lang="en-US" dirty="0" smtClean="0"/>
              <a:t>On January 6</a:t>
            </a:r>
            <a:r>
              <a:rPr lang="en-US" baseline="30000" dirty="0" smtClean="0"/>
              <a:t>th</a:t>
            </a:r>
            <a:r>
              <a:rPr lang="en-US" dirty="0" smtClean="0"/>
              <a:t>, the </a:t>
            </a:r>
            <a:r>
              <a:rPr lang="en-US" b="1" dirty="0" smtClean="0"/>
              <a:t>Battle of New Orleans </a:t>
            </a:r>
            <a:r>
              <a:rPr lang="en-US" dirty="0" smtClean="0"/>
              <a:t>begun.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049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2655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The British sent 14,500 troops with 60 ships to fight the defending force of 4,700 Americans  and their 3 ships.</a:t>
            </a:r>
          </a:p>
          <a:p>
            <a:r>
              <a:rPr lang="en-US" dirty="0" smtClean="0"/>
              <a:t>General Andrew </a:t>
            </a:r>
            <a:r>
              <a:rPr lang="en-US" dirty="0"/>
              <a:t>J</a:t>
            </a:r>
            <a:r>
              <a:rPr lang="en-US" dirty="0" smtClean="0"/>
              <a:t>ackson led the Americans to victory against the British.</a:t>
            </a:r>
          </a:p>
          <a:p>
            <a:r>
              <a:rPr lang="en-US" dirty="0" smtClean="0"/>
              <a:t>The British suffered almost ten times the casualties as the Americans.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09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Members of congress wanted to retaliate against Britain.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nown </a:t>
            </a:r>
            <a:r>
              <a:rPr lang="en-US" dirty="0" smtClean="0"/>
              <a:t>as </a:t>
            </a:r>
            <a:r>
              <a:rPr lang="en-US" b="1" dirty="0" smtClean="0"/>
              <a:t>War Hawks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Henry Clay </a:t>
            </a:r>
            <a:r>
              <a:rPr lang="en-US" dirty="0" smtClean="0"/>
              <a:t>was a senator from </a:t>
            </a:r>
            <a:r>
              <a:rPr lang="en-US" dirty="0"/>
              <a:t>K</a:t>
            </a:r>
            <a:r>
              <a:rPr lang="en-US" dirty="0" smtClean="0"/>
              <a:t>entucky.</a:t>
            </a:r>
          </a:p>
          <a:p>
            <a:r>
              <a:rPr lang="en-US" b="1" dirty="0" smtClean="0"/>
              <a:t>John C. Calhoun </a:t>
            </a:r>
            <a:r>
              <a:rPr lang="en-US" dirty="0"/>
              <a:t>w</a:t>
            </a:r>
            <a:r>
              <a:rPr lang="en-US" dirty="0" smtClean="0"/>
              <a:t>as a House Congressman from South Carolina.</a:t>
            </a:r>
          </a:p>
        </p:txBody>
      </p:sp>
    </p:spTree>
    <p:extLst>
      <p:ext uri="{BB962C8B-B14F-4D97-AF65-F5344CB8AC3E}">
        <p14:creationId xmlns:p14="http://schemas.microsoft.com/office/powerpoint/2010/main" val="330176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28598"/>
            <a:ext cx="4663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an End</a:t>
            </a:r>
            <a:endParaRPr lang="en-US" sz="4800" dirty="0"/>
          </a:p>
        </p:txBody>
      </p:sp>
      <p:pic>
        <p:nvPicPr>
          <p:cNvPr id="2" name="Picture 2" descr="http://cdn.history.com/sites/2/2013/11/battle-of-new-orleans-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" y="2743200"/>
            <a:ext cx="8443912" cy="275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9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pic>
        <p:nvPicPr>
          <p:cNvPr id="4098" name="Picture 2" descr="https://s-media-cache-ak0.pinimg.com/originals/1d/63/24/1d6324b33523c50e2cd1fd6a41e4eb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8" y="2438400"/>
            <a:ext cx="32953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nservapedia.com/images/0/01/John_calho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90410"/>
            <a:ext cx="3124200" cy="40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5257800" cy="4754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Tecumseh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Native </a:t>
            </a:r>
            <a:r>
              <a:rPr lang="en-US" sz="2400" dirty="0" smtClean="0"/>
              <a:t>from </a:t>
            </a:r>
            <a:r>
              <a:rPr lang="en-US" sz="2400" dirty="0" smtClean="0"/>
              <a:t>the </a:t>
            </a:r>
            <a:r>
              <a:rPr lang="en-US" sz="2400" dirty="0" err="1" smtClean="0"/>
              <a:t>Shawee</a:t>
            </a:r>
            <a:r>
              <a:rPr lang="en-US" sz="2400" dirty="0" smtClean="0"/>
              <a:t> tribe tried to unite the tribes with the aid of the British.</a:t>
            </a:r>
          </a:p>
          <a:p>
            <a:pPr lvl="1"/>
            <a:r>
              <a:rPr lang="en-US" sz="2400" dirty="0" smtClean="0"/>
              <a:t>Tried </a:t>
            </a:r>
            <a:r>
              <a:rPr lang="en-US" sz="2400" dirty="0" smtClean="0"/>
              <a:t>to stop the westward expansion of white </a:t>
            </a:r>
            <a:r>
              <a:rPr lang="en-US" sz="2400" dirty="0" smtClean="0"/>
              <a:t>settlers.</a:t>
            </a:r>
            <a:endParaRPr lang="en-US" sz="2400" dirty="0" smtClean="0"/>
          </a:p>
          <a:p>
            <a:r>
              <a:rPr lang="en-US" sz="2800" dirty="0" smtClean="0"/>
              <a:t>White settlers were occasionally attacked by </a:t>
            </a:r>
            <a:r>
              <a:rPr lang="en-US" sz="2800" dirty="0" smtClean="0"/>
              <a:t>the </a:t>
            </a:r>
            <a:r>
              <a:rPr lang="en-US" sz="2800" dirty="0" smtClean="0"/>
              <a:t>natives .</a:t>
            </a:r>
          </a:p>
        </p:txBody>
      </p:sp>
      <p:pic>
        <p:nvPicPr>
          <p:cNvPr id="5" name="Picture 2" descr="https://upload.wikimedia.org/wikipedia/commons/thumb/7/7c/Tecumseh02.jpg/220px-Tecumse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231573" cy="42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9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Battle </a:t>
            </a:r>
            <a:r>
              <a:rPr lang="en-US" b="1" dirty="0"/>
              <a:t>of </a:t>
            </a:r>
            <a:r>
              <a:rPr lang="en-US" b="1" dirty="0" smtClean="0"/>
              <a:t>Tippecanoe (Nov. 7</a:t>
            </a:r>
            <a:r>
              <a:rPr lang="en-US" b="1" baseline="30000" dirty="0" smtClean="0"/>
              <a:t>th</a:t>
            </a:r>
            <a:r>
              <a:rPr lang="en-US" b="1" dirty="0"/>
              <a:t>,</a:t>
            </a:r>
            <a:r>
              <a:rPr lang="en-US" b="1" dirty="0" smtClean="0"/>
              <a:t>1811)</a:t>
            </a:r>
            <a:endParaRPr lang="en-US" dirty="0" smtClean="0"/>
          </a:p>
          <a:p>
            <a:pPr lvl="1"/>
            <a:r>
              <a:rPr lang="en-US" dirty="0" smtClean="0"/>
              <a:t>The Governor </a:t>
            </a:r>
            <a:r>
              <a:rPr lang="en-US" dirty="0" smtClean="0"/>
              <a:t>of  the Indiana Territory </a:t>
            </a:r>
            <a:r>
              <a:rPr lang="en-US" b="1" dirty="0" smtClean="0"/>
              <a:t>William Henry Harrison </a:t>
            </a:r>
            <a:r>
              <a:rPr lang="en-US" dirty="0" smtClean="0"/>
              <a:t>led a 1,100 man force to the native’s village where they gathered.</a:t>
            </a:r>
          </a:p>
          <a:p>
            <a:pPr lvl="1"/>
            <a:r>
              <a:rPr lang="en-US" dirty="0" smtClean="0"/>
              <a:t>Harrison’s forces were ambushed, but still defeated the natives and drove them out of the area. </a:t>
            </a:r>
          </a:p>
        </p:txBody>
      </p:sp>
    </p:spTree>
    <p:extLst>
      <p:ext uri="{BB962C8B-B14F-4D97-AF65-F5344CB8AC3E}">
        <p14:creationId xmlns:p14="http://schemas.microsoft.com/office/powerpoint/2010/main" val="79719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28600"/>
            <a:ext cx="47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PRELUDE TO WAR</a:t>
            </a:r>
            <a:endParaRPr lang="en-US" sz="4800" dirty="0"/>
          </a:p>
        </p:txBody>
      </p:sp>
      <p:pic>
        <p:nvPicPr>
          <p:cNvPr id="9218" name="Picture 2" descr="https://media1.britannica.com/eb-media/94/151794-004-3D8C5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7" y="1905000"/>
            <a:ext cx="6778625" cy="47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7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1256</Words>
  <Application>Microsoft Office PowerPoint</Application>
  <PresentationFormat>On-screen Show (4:3)</PresentationFormat>
  <Paragraphs>169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Strung</dc:creator>
  <cp:lastModifiedBy>Agent Strung</cp:lastModifiedBy>
  <cp:revision>49</cp:revision>
  <dcterms:created xsi:type="dcterms:W3CDTF">2017-04-13T04:00:26Z</dcterms:created>
  <dcterms:modified xsi:type="dcterms:W3CDTF">2018-11-25T18:22:44Z</dcterms:modified>
</cp:coreProperties>
</file>